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70" r:id="rId6"/>
    <p:sldId id="261" r:id="rId7"/>
    <p:sldId id="271" r:id="rId8"/>
    <p:sldId id="262" r:id="rId9"/>
    <p:sldId id="272" r:id="rId10"/>
    <p:sldId id="263" r:id="rId11"/>
    <p:sldId id="264" r:id="rId12"/>
    <p:sldId id="273" r:id="rId13"/>
    <p:sldId id="265" r:id="rId14"/>
    <p:sldId id="274" r:id="rId15"/>
    <p:sldId id="266" r:id="rId16"/>
    <p:sldId id="275" r:id="rId17"/>
    <p:sldId id="267" r:id="rId18"/>
    <p:sldId id="268" r:id="rId19"/>
    <p:sldId id="276" r:id="rId20"/>
    <p:sldId id="277" r:id="rId21"/>
    <p:sldId id="269" r:id="rId22"/>
  </p:sldIdLst>
  <p:sldSz cx="9144000" cy="6858000" type="screen4x3"/>
  <p:notesSz cx="6858000" cy="9144000"/>
  <p:embeddedFontLst>
    <p:embeddedFont>
      <p:font typeface="나눔고딕" panose="020D0604000000000000" pitchFamily="50" charset="-127"/>
      <p:regular r:id="rId24"/>
      <p:bold r:id="rId25"/>
    </p:embeddedFont>
    <p:embeddedFont>
      <p:font typeface="나눔고딕코딩" panose="020D0009000000000000" pitchFamily="49" charset="-127"/>
      <p:regular r:id="rId26"/>
      <p:bold r:id="rId27"/>
    </p:embeddedFont>
    <p:embeddedFont>
      <p:font typeface="drfont_daraehand" panose="020B0600000101010101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나눔손글씨 펜" panose="03040600000000000000" pitchFamily="66" charset="-127"/>
      <p:regular r:id="rId31"/>
    </p:embeddedFont>
    <p:embeddedFont>
      <p:font typeface="Tahoma" panose="020B0604030504040204" pitchFamily="34" charset="0"/>
      <p:regular r:id="rId32"/>
      <p:bold r:id="rId33"/>
    </p:embeddedFont>
    <p:embeddedFont>
      <p:font typeface="HY견고딕" panose="02030600000101010101" pitchFamily="18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006600"/>
    <a:srgbClr val="008080"/>
    <a:srgbClr val="FFFF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56" y="-5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DB0DA-0FCF-4313-9400-C874EDCBAA99}" type="datetimeFigureOut">
              <a:rPr lang="ko-KR" altLang="en-US" smtClean="0"/>
              <a:pPr/>
              <a:t>2014-04-14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4BA2A-F19A-4FAF-BE48-D073A0D6CD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29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pattFill prst="lg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612576" y="4752528"/>
            <a:ext cx="10441160" cy="242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3"/>
          <p:cNvSpPr>
            <a:spLocks noGrp="1"/>
          </p:cNvSpPr>
          <p:nvPr>
            <p:ph type="title" hasCustomPrompt="1"/>
          </p:nvPr>
        </p:nvSpPr>
        <p:spPr>
          <a:xfrm>
            <a:off x="683568" y="1735560"/>
            <a:ext cx="7920880" cy="1981472"/>
          </a:xfrm>
          <a:noFill/>
        </p:spPr>
        <p:txBody>
          <a:bodyPr anchor="t" anchorCtr="0">
            <a:normAutofit/>
          </a:bodyPr>
          <a:lstStyle>
            <a:lvl1pPr algn="l">
              <a:defRPr sz="4800">
                <a:solidFill>
                  <a:srgbClr val="006600"/>
                </a:solidFill>
                <a:latin typeface="drfont_daraehand" pitchFamily="66" charset="-127"/>
                <a:ea typeface="drfont_daraehand" pitchFamily="66" charset="-127"/>
              </a:defRPr>
            </a:lvl1pPr>
          </a:lstStyle>
          <a:p>
            <a:r>
              <a:rPr lang="en-US" altLang="ko-KR" dirty="0" smtClean="0"/>
              <a:t>01</a:t>
            </a:r>
            <a:r>
              <a:rPr lang="ko-KR" altLang="en-US" dirty="0" smtClean="0"/>
              <a:t>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332656"/>
            <a:ext cx="1361745" cy="36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직선 연결선 8"/>
          <p:cNvCxnSpPr/>
          <p:nvPr userDrawn="1"/>
        </p:nvCxnSpPr>
        <p:spPr>
          <a:xfrm>
            <a:off x="611560" y="3717032"/>
            <a:ext cx="8136904" cy="0"/>
          </a:xfrm>
          <a:prstGeom prst="line">
            <a:avLst/>
          </a:prstGeom>
          <a:ln w="79375">
            <a:solidFill>
              <a:srgbClr val="00808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Users\user\Desktop\2013년\(04) HTML5\07_강의교안\circle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64" y="3065760"/>
            <a:ext cx="812683" cy="81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user\Desktop\2013년\(04) HTML5\07_강의교안\circle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969" y="2448570"/>
            <a:ext cx="640556" cy="64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331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종합 예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7504" y="259996"/>
            <a:ext cx="8856984" cy="5163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779096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453480"/>
            <a:ext cx="8728075" cy="514416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buClr>
                <a:schemeClr val="accent6"/>
              </a:buCl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612331" y="908720"/>
            <a:ext cx="542751" cy="72008"/>
            <a:chOff x="1724993" y="908720"/>
            <a:chExt cx="542751" cy="72008"/>
          </a:xfrm>
        </p:grpSpPr>
        <p:sp>
          <p:nvSpPr>
            <p:cNvPr id="6" name="타원 5"/>
            <p:cNvSpPr/>
            <p:nvPr userDrawn="1"/>
          </p:nvSpPr>
          <p:spPr>
            <a:xfrm>
              <a:off x="1724993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1960365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2" name="타원 11"/>
            <p:cNvSpPr/>
            <p:nvPr userDrawn="1"/>
          </p:nvSpPr>
          <p:spPr>
            <a:xfrm>
              <a:off x="2195736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17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72171" y="9918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Tx/>
              <a:buFont typeface="Wingdings" pitchFamily="2" charset="2"/>
              <a:buChar char="u"/>
              <a:tabLst/>
              <a:defRPr/>
            </a:pPr>
            <a:r>
              <a:rPr lang="ko-KR" altLang="en-US" sz="2400" b="1" dirty="0" smtClean="0"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</a:rPr>
              <a:t>예제의 포인트</a:t>
            </a:r>
          </a:p>
        </p:txBody>
      </p:sp>
    </p:spTree>
    <p:extLst>
      <p:ext uri="{BB962C8B-B14F-4D97-AF65-F5344CB8AC3E}">
        <p14:creationId xmlns:p14="http://schemas.microsoft.com/office/powerpoint/2010/main" val="3545015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종합 예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7504" y="259996"/>
            <a:ext cx="8856984" cy="5163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779096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17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  <p:sp>
        <p:nvSpPr>
          <p:cNvPr id="13" name="내용 개체 틀 4"/>
          <p:cNvSpPr>
            <a:spLocks noGrp="1"/>
          </p:cNvSpPr>
          <p:nvPr>
            <p:ph sz="quarter" idx="10"/>
          </p:nvPr>
        </p:nvSpPr>
        <p:spPr>
          <a:xfrm>
            <a:off x="468313" y="908050"/>
            <a:ext cx="8424862" cy="576103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3847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활용할 수 있는 스티커들 by네이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255DE7-01EC-49BF-A958-7C241453933B}" type="datetimeFigureOut">
              <a:rPr lang="ko-KR" altLang="en-US" smtClean="0"/>
              <a:pPr/>
              <a:t>2014-04-14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6BB028F-5ABE-453F-9B52-1BE50BCEF5B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1043608" y="2636912"/>
            <a:ext cx="2354400" cy="543600"/>
          </a:xfrm>
          <a:prstGeom prst="rect">
            <a:avLst/>
          </a:prstGeom>
          <a:blipFill>
            <a:blip r:embed="rId2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32221D"/>
                </a:solidFill>
                <a:latin typeface="나눔손글씨 펜" pitchFamily="66" charset="-127"/>
                <a:ea typeface="나눔손글씨 펜" pitchFamily="66" charset="-127"/>
              </a:rPr>
              <a:t>메모하세요</a:t>
            </a:r>
            <a:endParaRPr lang="ko-KR" altLang="en-US" dirty="0">
              <a:solidFill>
                <a:srgbClr val="32221D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87624" y="980728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활용할 수 있는 스티커 들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1190452" y="1899636"/>
            <a:ext cx="2354400" cy="543600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32221D"/>
                </a:solidFill>
                <a:latin typeface="나눔손글씨 펜" pitchFamily="66" charset="-127"/>
                <a:ea typeface="나눔손글씨 펜" pitchFamily="66" charset="-127"/>
              </a:rPr>
              <a:t>메모하세요</a:t>
            </a:r>
            <a:endParaRPr lang="ko-KR" altLang="en-US" dirty="0">
              <a:solidFill>
                <a:srgbClr val="32221D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pSp>
        <p:nvGrpSpPr>
          <p:cNvPr id="8" name="그룹 64"/>
          <p:cNvGrpSpPr>
            <a:grpSpLocks/>
          </p:cNvGrpSpPr>
          <p:nvPr userDrawn="1"/>
        </p:nvGrpSpPr>
        <p:grpSpPr bwMode="auto">
          <a:xfrm>
            <a:off x="5940152" y="3789040"/>
            <a:ext cx="2524943" cy="2383137"/>
            <a:chOff x="2551097" y="4579159"/>
            <a:chExt cx="2035623" cy="1921675"/>
          </a:xfrm>
        </p:grpSpPr>
        <p:sp>
          <p:nvSpPr>
            <p:cNvPr id="9" name="현 8"/>
            <p:cNvSpPr/>
            <p:nvPr/>
          </p:nvSpPr>
          <p:spPr>
            <a:xfrm>
              <a:off x="2551097" y="4688742"/>
              <a:ext cx="1811736" cy="1812092"/>
            </a:xfrm>
            <a:prstGeom prst="chord">
              <a:avLst>
                <a:gd name="adj1" fmla="val 21449622"/>
                <a:gd name="adj2" fmla="val 16348604"/>
              </a:avLst>
            </a:prstGeom>
            <a:solidFill>
              <a:srgbClr val="C6CA14"/>
            </a:solidFill>
            <a:ln w="762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현 9"/>
            <p:cNvSpPr/>
            <p:nvPr/>
          </p:nvSpPr>
          <p:spPr>
            <a:xfrm rot="18470178">
              <a:off x="3494979" y="4451431"/>
              <a:ext cx="964013" cy="1219468"/>
            </a:xfrm>
            <a:prstGeom prst="chord">
              <a:avLst>
                <a:gd name="adj1" fmla="val 6151234"/>
                <a:gd name="adj2" fmla="val 1628646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33000">
                  <a:schemeClr val="bg1">
                    <a:lumMod val="75000"/>
                  </a:schemeClr>
                </a:gs>
                <a:gs pos="61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38100">
              <a:solidFill>
                <a:schemeClr val="bg1"/>
              </a:solidFill>
            </a:ln>
            <a:effectLst>
              <a:outerShdw blurRad="50800" dist="63500" dir="8100000" sx="102000" sy="102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12" name="그림 11" descr="도형_면직사각형_옐로우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572000" y="942711"/>
            <a:ext cx="3314700" cy="1228725"/>
          </a:xfrm>
          <a:prstGeom prst="rect">
            <a:avLst/>
          </a:prstGeom>
        </p:spPr>
      </p:pic>
      <p:pic>
        <p:nvPicPr>
          <p:cNvPr id="14" name="그림 13" descr="icon_화살표좌.png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6051" y="4811241"/>
            <a:ext cx="619125" cy="533400"/>
          </a:xfrm>
          <a:prstGeom prst="rect">
            <a:avLst/>
          </a:prstGeom>
        </p:spPr>
      </p:pic>
      <p:pic>
        <p:nvPicPr>
          <p:cNvPr id="15" name="그림 14" descr="icon_느낌표.png"/>
          <p:cNvPicPr>
            <a:picLocks noChangeAspect="1"/>
          </p:cNvPicPr>
          <p:nvPr userDrawn="1"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04048" y="3774268"/>
            <a:ext cx="619125" cy="533400"/>
          </a:xfrm>
          <a:prstGeom prst="rect">
            <a:avLst/>
          </a:prstGeom>
        </p:spPr>
      </p:pic>
      <p:pic>
        <p:nvPicPr>
          <p:cNvPr id="16" name="그림 15" descr="icon_돋보기.png"/>
          <p:cNvPicPr>
            <a:picLocks noChangeAspect="1"/>
          </p:cNvPicPr>
          <p:nvPr userDrawn="1"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30877" y="1196972"/>
            <a:ext cx="355382" cy="306175"/>
          </a:xfrm>
          <a:prstGeom prst="rect">
            <a:avLst/>
          </a:prstGeom>
        </p:spPr>
      </p:pic>
      <p:pic>
        <p:nvPicPr>
          <p:cNvPr id="17" name="그림 16" descr="icon_비행기.png"/>
          <p:cNvPicPr>
            <a:picLocks noChangeAspect="1"/>
          </p:cNvPicPr>
          <p:nvPr userDrawn="1"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95736" y="3794373"/>
            <a:ext cx="619125" cy="5334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788024" y="1165394"/>
            <a:ext cx="222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</a:t>
            </a:r>
            <a:r>
              <a:rPr lang="en-US" altLang="ko-KR" baseline="0" dirty="0" smtClean="0"/>
              <a:t>_ </a:t>
            </a:r>
            <a:r>
              <a:rPr lang="en-US" altLang="ko-KR" baseline="0" smtClean="0"/>
              <a:t>length </a:t>
            </a:r>
            <a:r>
              <a:rPr lang="ko-KR" altLang="en-US" baseline="0" dirty="0" smtClean="0"/>
              <a:t>속성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19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법 요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도형_면직사각형_옐로우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528" y="354903"/>
            <a:ext cx="7321642" cy="4082209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83568" y="76470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  <a:ea typeface="나눔고딕코딩" pitchFamily="49" charset="-127"/>
              </a:rPr>
              <a:t>NOTE</a:t>
            </a:r>
            <a:r>
              <a:rPr lang="en-US" altLang="ko-KR" baseline="0" dirty="0" smtClean="0">
                <a:latin typeface="+mj-lt"/>
                <a:ea typeface="나눔고딕코딩" pitchFamily="49" charset="-127"/>
              </a:rPr>
              <a:t>_ length </a:t>
            </a:r>
            <a:r>
              <a:rPr lang="ko-KR" altLang="en-US" baseline="0" dirty="0" smtClean="0">
                <a:latin typeface="+mj-lt"/>
                <a:ea typeface="나눔고딕코딩" pitchFamily="49" charset="-127"/>
              </a:rPr>
              <a:t>속성</a:t>
            </a:r>
            <a:endParaRPr lang="ko-KR" altLang="en-US" dirty="0">
              <a:latin typeface="+mj-lt"/>
              <a:ea typeface="나눔고딕코딩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751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95288" y="404813"/>
            <a:ext cx="8497887" cy="6048375"/>
          </a:xfrm>
          <a:prstGeom prst="roundRect">
            <a:avLst>
              <a:gd name="adj" fmla="val 919"/>
            </a:avLst>
          </a:prstGeom>
          <a:solidFill>
            <a:srgbClr val="FFFF00">
              <a:alpha val="13000"/>
            </a:srgbClr>
          </a:solidFill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27584" y="1120775"/>
            <a:ext cx="7186612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 smtClean="0">
                <a:latin typeface="HY견고딕" pitchFamily="18" charset="-127"/>
                <a:ea typeface="HY견고딕" pitchFamily="18" charset="-127"/>
              </a:rPr>
              <a:t>IT CookBook,HTML5</a:t>
            </a:r>
            <a:r>
              <a:rPr kumimoji="0" lang="de-DE" altLang="ko-KR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웹 프로그래밍 입문</a:t>
            </a:r>
            <a:endParaRPr kumimoji="0"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83568" y="1500460"/>
            <a:ext cx="7991475" cy="200054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dirty="0" smtClean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28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28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600" dirty="0">
              <a:ea typeface="맑은 고딕" pitchFamily="50" charset="-127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6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6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600" dirty="0" smtClean="0">
                <a:ea typeface="맑은 고딕" pitchFamily="50" charset="-127"/>
              </a:rPr>
              <a:t>㈜</a:t>
            </a:r>
            <a:r>
              <a:rPr kumimoji="0" lang="ko-KR" altLang="en-US" sz="1600" dirty="0">
                <a:ea typeface="맑은 고딕" pitchFamily="50" charset="-127"/>
              </a:rPr>
              <a:t>에 있습니다</a:t>
            </a:r>
            <a:r>
              <a:rPr kumimoji="0" lang="en-US" altLang="ko-KR" sz="1600" dirty="0">
                <a:ea typeface="맑은 고딕" pitchFamily="50" charset="-127"/>
              </a:rPr>
              <a:t>.</a:t>
            </a:r>
            <a:r>
              <a:rPr kumimoji="0" lang="ko-KR" altLang="en-US" sz="16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6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년 이하의 징역 </a:t>
            </a:r>
            <a:endParaRPr kumimoji="0" lang="en-US" altLang="ko-KR" sz="1600" u="sng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    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6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544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/>
          <p:cNvSpPr/>
          <p:nvPr userDrawn="1"/>
        </p:nvSpPr>
        <p:spPr>
          <a:xfrm>
            <a:off x="395288" y="404813"/>
            <a:ext cx="8497887" cy="6048375"/>
          </a:xfrm>
          <a:prstGeom prst="roundRect">
            <a:avLst>
              <a:gd name="adj" fmla="val 1128"/>
            </a:avLst>
          </a:prstGeom>
          <a:noFill/>
          <a:ln w="539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8" descr="번짐.png"/>
          <p:cNvPicPr>
            <a:picLocks noChangeAspect="1"/>
          </p:cNvPicPr>
          <p:nvPr userDrawn="1"/>
        </p:nvPicPr>
        <p:blipFill>
          <a:blip r:embed="rId2" cstate="print"/>
          <a:srcRect l="10625" t="5901" r="20564" b="8170"/>
          <a:stretch>
            <a:fillRect/>
          </a:stretch>
        </p:blipFill>
        <p:spPr bwMode="auto">
          <a:xfrm>
            <a:off x="5286375" y="2840038"/>
            <a:ext cx="3857625" cy="361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9"/>
          <p:cNvSpPr txBox="1"/>
          <p:nvPr userDrawn="1"/>
        </p:nvSpPr>
        <p:spPr>
          <a:xfrm>
            <a:off x="646386" y="690414"/>
            <a:ext cx="4085697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646386" y="1772816"/>
            <a:ext cx="6877942" cy="4104456"/>
          </a:xfrm>
        </p:spPr>
        <p:txBody>
          <a:bodyPr>
            <a:normAutofit/>
          </a:bodyPr>
          <a:lstStyle>
            <a:lvl1pPr marL="514350" indent="-514350">
              <a:buClr>
                <a:schemeClr val="accent4">
                  <a:lumMod val="75000"/>
                </a:schemeClr>
              </a:buClr>
              <a:buFont typeface="+mj-lt"/>
              <a:buAutoNum type="arabicPeriod"/>
              <a:defRPr sz="32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defRPr sz="24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2pPr>
            <a:lvl3pPr>
              <a:defRPr sz="20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3pPr>
            <a:lvl4pPr>
              <a:defRPr sz="18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4pPr>
            <a:lvl5pPr>
              <a:defRPr sz="18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0081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/>
          <p:cNvSpPr/>
          <p:nvPr userDrawn="1"/>
        </p:nvSpPr>
        <p:spPr>
          <a:xfrm>
            <a:off x="395288" y="404813"/>
            <a:ext cx="8497887" cy="6048375"/>
          </a:xfrm>
          <a:prstGeom prst="roundRect">
            <a:avLst>
              <a:gd name="adj" fmla="val 1549"/>
            </a:avLst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8" descr="번짐.png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0625" t="5900" r="20564" b="8169"/>
          <a:stretch>
            <a:fillRect/>
          </a:stretch>
        </p:blipFill>
        <p:spPr>
          <a:xfrm>
            <a:off x="5314177" y="2708920"/>
            <a:ext cx="3856463" cy="3611925"/>
          </a:xfrm>
          <a:prstGeom prst="rect">
            <a:avLst/>
          </a:prstGeom>
        </p:spPr>
      </p:pic>
      <p:sp>
        <p:nvSpPr>
          <p:cNvPr id="5" name="TextBox 9"/>
          <p:cNvSpPr txBox="1"/>
          <p:nvPr userDrawn="1"/>
        </p:nvSpPr>
        <p:spPr>
          <a:xfrm>
            <a:off x="646386" y="692696"/>
            <a:ext cx="41016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  <a:cs typeface="Tahoma" pitchFamily="34" charset="0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662360" y="1775098"/>
            <a:ext cx="7467326" cy="4104456"/>
          </a:xfrm>
        </p:spPr>
        <p:txBody>
          <a:bodyPr>
            <a:normAutofit/>
          </a:bodyPr>
          <a:lstStyle>
            <a:lvl1pPr marL="457200" indent="-457200">
              <a:buClr>
                <a:schemeClr val="accent2"/>
              </a:buClr>
              <a:buFont typeface="Wingdings" pitchFamily="2" charset="2"/>
              <a:buChar char="ü"/>
              <a:defRPr sz="2800">
                <a:solidFill>
                  <a:schemeClr val="accent4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defRPr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54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예제 소스코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896069"/>
            <a:ext cx="8352928" cy="5616575"/>
          </a:xfr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 kumimoji="1" lang="ko-KR" altLang="en-US" sz="1600" b="0" kern="1200" baseline="0" dirty="0" smtClean="0">
                <a:solidFill>
                  <a:schemeClr val="tx1"/>
                </a:solidFill>
                <a:latin typeface="나눔고딕코딩" pitchFamily="49" charset="-127"/>
                <a:ea typeface="나눔고딕코딩" pitchFamily="49" charset="-127"/>
                <a:cs typeface="Tahoma" pitchFamily="34" charset="0"/>
              </a:defRPr>
            </a:lvl1pPr>
          </a:lstStyle>
          <a:p>
            <a:pPr lvl="0"/>
            <a:r>
              <a:rPr lang="en-US" altLang="ko-KR" b="0" dirty="0" err="1" smtClean="0"/>
              <a:t>qhfejskdf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sdfsdf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aasdfasdf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asdfasdfadsf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asdfasdfasdf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aa</a:t>
            </a:r>
            <a:endParaRPr lang="en-US" altLang="ko-KR" b="0" dirty="0" smtClean="0"/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err="1" smtClean="0"/>
              <a:t>aa</a:t>
            </a:r>
            <a:endParaRPr lang="en-US" altLang="ko-KR" b="0" dirty="0" smtClean="0"/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</p:txBody>
      </p:sp>
      <p:sp>
        <p:nvSpPr>
          <p:cNvPr id="3" name="직사각형 2"/>
          <p:cNvSpPr/>
          <p:nvPr userDrawn="1"/>
        </p:nvSpPr>
        <p:spPr>
          <a:xfrm>
            <a:off x="107504" y="260648"/>
            <a:ext cx="8856984" cy="516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995120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79512" y="908719"/>
            <a:ext cx="412691" cy="565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907515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예제의 포인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7504" y="259996"/>
            <a:ext cx="8856984" cy="516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779096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453480"/>
            <a:ext cx="8728075" cy="514416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buClr>
                <a:schemeClr val="accent6"/>
              </a:buCl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612331" y="908720"/>
            <a:ext cx="542751" cy="72008"/>
            <a:chOff x="1724993" y="908720"/>
            <a:chExt cx="542751" cy="72008"/>
          </a:xfrm>
        </p:grpSpPr>
        <p:sp>
          <p:nvSpPr>
            <p:cNvPr id="6" name="타원 5"/>
            <p:cNvSpPr/>
            <p:nvPr userDrawn="1"/>
          </p:nvSpPr>
          <p:spPr>
            <a:xfrm>
              <a:off x="1724993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1960365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2" name="타원 11"/>
            <p:cNvSpPr/>
            <p:nvPr userDrawn="1"/>
          </p:nvSpPr>
          <p:spPr>
            <a:xfrm>
              <a:off x="2195736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17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72171" y="9918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Tx/>
              <a:buFont typeface="Wingdings" pitchFamily="2" charset="2"/>
              <a:buChar char="u"/>
              <a:tabLst/>
              <a:defRPr/>
            </a:pPr>
            <a:r>
              <a:rPr lang="ko-KR" altLang="en-US" sz="2400" b="1" dirty="0" smtClean="0"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</a:rPr>
              <a:t>예제의 포인트</a:t>
            </a:r>
          </a:p>
        </p:txBody>
      </p:sp>
    </p:spTree>
    <p:extLst>
      <p:ext uri="{BB962C8B-B14F-4D97-AF65-F5344CB8AC3E}">
        <p14:creationId xmlns:p14="http://schemas.microsoft.com/office/powerpoint/2010/main" val="1860949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예제의 포인트+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7504" y="259996"/>
            <a:ext cx="8856984" cy="516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779096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412776"/>
            <a:ext cx="8728075" cy="5184874"/>
          </a:xfrm>
        </p:spPr>
        <p:txBody>
          <a:bodyPr/>
          <a:lstStyle>
            <a:lvl1pPr marL="342900" indent="-342900">
              <a:buClr>
                <a:srgbClr val="006600"/>
              </a:buClr>
              <a:buFont typeface="Wingdings" pitchFamily="2" charset="2"/>
              <a:buChar char="ü"/>
              <a:defRPr>
                <a:solidFill>
                  <a:srgbClr val="006600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buClr>
                <a:schemeClr val="accent6"/>
              </a:buCl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제목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7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72171" y="908720"/>
            <a:ext cx="2167581" cy="544761"/>
            <a:chOff x="107504" y="908720"/>
            <a:chExt cx="2167581" cy="544761"/>
          </a:xfrm>
        </p:grpSpPr>
        <p:grpSp>
          <p:nvGrpSpPr>
            <p:cNvPr id="7" name="그룹 6"/>
            <p:cNvGrpSpPr/>
            <p:nvPr userDrawn="1"/>
          </p:nvGrpSpPr>
          <p:grpSpPr>
            <a:xfrm>
              <a:off x="1547664" y="908720"/>
              <a:ext cx="542751" cy="72008"/>
              <a:chOff x="1724993" y="908720"/>
              <a:chExt cx="542751" cy="72008"/>
            </a:xfrm>
          </p:grpSpPr>
          <p:sp>
            <p:nvSpPr>
              <p:cNvPr id="6" name="타원 5"/>
              <p:cNvSpPr/>
              <p:nvPr userDrawn="1"/>
            </p:nvSpPr>
            <p:spPr>
              <a:xfrm>
                <a:off x="1724993" y="908720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 userDrawn="1"/>
            </p:nvSpPr>
            <p:spPr>
              <a:xfrm>
                <a:off x="1960365" y="908720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 userDrawn="1"/>
            </p:nvSpPr>
            <p:spPr>
              <a:xfrm>
                <a:off x="2195736" y="908720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/>
            <p:cNvSpPr txBox="1"/>
            <p:nvPr userDrawn="1"/>
          </p:nvSpPr>
          <p:spPr>
            <a:xfrm>
              <a:off x="107504" y="991816"/>
              <a:ext cx="21675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080"/>
                </a:buClr>
                <a:buSzTx/>
                <a:buFont typeface="Wingdings" pitchFamily="2" charset="2"/>
                <a:buChar char="u"/>
                <a:tabLst/>
                <a:defRPr/>
              </a:pPr>
              <a:r>
                <a:rPr lang="ko-KR" altLang="en-US" sz="2400" dirty="0" smtClean="0">
                  <a:solidFill>
                    <a:schemeClr val="tx2"/>
                  </a:solidFill>
                  <a:latin typeface="drfont_daraehand" pitchFamily="66" charset="-127"/>
                  <a:ea typeface="drfont_daraehand" pitchFamily="66" charset="-127"/>
                </a:rPr>
                <a:t>예제의 포인트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534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코드없이 제목 있는 예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7504" y="259996"/>
            <a:ext cx="8856984" cy="516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779096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980728"/>
            <a:ext cx="8728075" cy="5616922"/>
          </a:xfrm>
        </p:spPr>
        <p:txBody>
          <a:bodyPr/>
          <a:lstStyle>
            <a:lvl1pPr marL="457200" indent="-457200">
              <a:buClr>
                <a:srgbClr val="006600"/>
              </a:buClr>
              <a:buFont typeface="+mj-lt"/>
              <a:buAutoNum type="arabicPeriod"/>
              <a:defRPr>
                <a:solidFill>
                  <a:srgbClr val="006600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buClr>
                <a:schemeClr val="accent6"/>
              </a:buCl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예제 제목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7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11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251520" y="764704"/>
            <a:ext cx="864096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5"/>
                </a:solidFill>
                <a:latin typeface="drfont_daraehand" pitchFamily="66" charset="-127"/>
                <a:ea typeface="drfont_daraehand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468313" y="908050"/>
            <a:ext cx="8424862" cy="576103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86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908719"/>
            <a:ext cx="8229600" cy="5688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84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7" r:id="rId7"/>
    <p:sldLayoutId id="2147483666" r:id="rId8"/>
    <p:sldLayoutId id="2147483650" r:id="rId9"/>
    <p:sldLayoutId id="2147483668" r:id="rId10"/>
    <p:sldLayoutId id="2147483669" r:id="rId11"/>
    <p:sldLayoutId id="2147483655" r:id="rId12"/>
    <p:sldLayoutId id="2147483651" r:id="rId13"/>
  </p:sldLayoutIdLst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rgbClr val="009999"/>
        </a:buClr>
        <a:buFont typeface="Wingdings" pitchFamily="2" charset="2"/>
        <a:buChar char="u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1879576"/>
            <a:ext cx="7920880" cy="1981472"/>
          </a:xfrm>
        </p:spPr>
        <p:txBody>
          <a:bodyPr/>
          <a:lstStyle/>
          <a:p>
            <a:r>
              <a:rPr lang="en-US" altLang="ko-KR" dirty="0" smtClean="0"/>
              <a:t>07</a:t>
            </a:r>
            <a:r>
              <a:rPr lang="ko-KR" altLang="en-US" dirty="0" smtClean="0"/>
              <a:t>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CSS3 </a:t>
            </a:r>
            <a:r>
              <a:rPr lang="ko-KR" altLang="en-US" dirty="0" smtClean="0"/>
              <a:t>응용과 레이아웃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68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절대 위치를 사용해 요소 배치하기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sz="1800" dirty="0" smtClean="0"/>
              <a:t>[</a:t>
            </a:r>
            <a:r>
              <a:rPr lang="ko-KR" altLang="en-US" sz="1800" dirty="0" smtClean="0"/>
              <a:t>코드 </a:t>
            </a:r>
            <a:r>
              <a:rPr lang="en-US" altLang="ko-KR" sz="1800" dirty="0" smtClean="0"/>
              <a:t>7-7]</a:t>
            </a:r>
            <a:r>
              <a:rPr lang="ko-KR" altLang="en-US" sz="1800" dirty="0" smtClean="0"/>
              <a:t>과 같이 작성</a:t>
            </a:r>
          </a:p>
          <a:p>
            <a:pPr lvl="1"/>
            <a:r>
              <a:rPr lang="ko-KR" altLang="en-US" sz="1800" dirty="0" smtClean="0"/>
              <a:t>자손의 </a:t>
            </a:r>
            <a:r>
              <a:rPr lang="en-US" altLang="ko-KR" sz="1800" dirty="0" smtClean="0"/>
              <a:t>position </a:t>
            </a:r>
            <a:r>
              <a:rPr lang="ko-KR" altLang="en-US" sz="1800" dirty="0" smtClean="0"/>
              <a:t>속성에 </a:t>
            </a:r>
            <a:r>
              <a:rPr lang="en-US" altLang="ko-KR" sz="1800" dirty="0" smtClean="0"/>
              <a:t>absolute</a:t>
            </a:r>
            <a:r>
              <a:rPr lang="ko-KR" altLang="en-US" sz="1800" dirty="0" smtClean="0"/>
              <a:t>를 적용하면 </a:t>
            </a:r>
            <a:endParaRPr lang="en-US" altLang="ko-KR" sz="1800" dirty="0" smtClean="0"/>
          </a:p>
          <a:p>
            <a:pPr marL="457200" lvl="1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→ </a:t>
            </a:r>
            <a:r>
              <a:rPr lang="ko-KR" altLang="en-US" sz="1800" dirty="0" smtClean="0"/>
              <a:t>부모의 </a:t>
            </a:r>
            <a:r>
              <a:rPr lang="en-US" altLang="ko-KR" sz="1800" dirty="0" smtClean="0"/>
              <a:t>position </a:t>
            </a:r>
            <a:r>
              <a:rPr lang="ko-KR" altLang="en-US" sz="1800" dirty="0" smtClean="0"/>
              <a:t>속성에 </a:t>
            </a:r>
            <a:r>
              <a:rPr lang="en-US" altLang="ko-KR" sz="1800" dirty="0" smtClean="0"/>
              <a:t>relative</a:t>
            </a:r>
            <a:r>
              <a:rPr lang="ko-KR" altLang="en-US" sz="1800" dirty="0" smtClean="0"/>
              <a:t>를 적용</a:t>
            </a:r>
            <a:endParaRPr lang="en-US" altLang="ko-KR" sz="180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응용 예제 </a:t>
            </a:r>
            <a:r>
              <a:rPr lang="en-US" altLang="ko-KR" smtClean="0"/>
              <a:t>7-4</a:t>
            </a:r>
            <a:endParaRPr lang="ko-KR" altLang="en-US"/>
          </a:p>
        </p:txBody>
      </p:sp>
      <p:pic>
        <p:nvPicPr>
          <p:cNvPr id="5" name="그림 4" descr="ch07-0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908720"/>
            <a:ext cx="4858448" cy="28484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1103" y="3757146"/>
            <a:ext cx="425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그림 </a:t>
            </a:r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7-7 </a:t>
            </a:r>
            <a:r>
              <a:rPr lang="ko-KR" altLang="en-US" smtClean="0"/>
              <a:t>절대 위치를 사용한 요소 배치</a:t>
            </a:r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88726"/>
            <a:ext cx="3581400" cy="672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절대 위치를 사용해 요소를 중앙에 배치하기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중앙 정렬하려는 </a:t>
            </a:r>
            <a:r>
              <a:rPr lang="en-US" altLang="ko-KR" dirty="0" smtClean="0"/>
              <a:t>div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position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absolute</a:t>
            </a:r>
            <a:r>
              <a:rPr lang="ko-KR" altLang="en-US" dirty="0" smtClean="0"/>
              <a:t>로 지정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7-8]</a:t>
            </a:r>
            <a:r>
              <a:rPr lang="ko-KR" altLang="en-US" dirty="0" smtClean="0"/>
              <a:t>처럼 </a:t>
            </a:r>
            <a:r>
              <a:rPr lang="en-US" altLang="ko-KR" dirty="0" smtClean="0"/>
              <a:t>left </a:t>
            </a:r>
            <a:r>
              <a:rPr lang="ko-KR" altLang="en-US" dirty="0" smtClean="0"/>
              <a:t>속성과 </a:t>
            </a:r>
            <a:r>
              <a:rPr lang="en-US" altLang="ko-KR" dirty="0" smtClean="0"/>
              <a:t>top </a:t>
            </a:r>
            <a:r>
              <a:rPr lang="ko-KR" altLang="en-US" dirty="0" smtClean="0"/>
              <a:t>속성을 모두 </a:t>
            </a:r>
            <a:r>
              <a:rPr lang="en-US" altLang="ko-KR" dirty="0" smtClean="0"/>
              <a:t>50%</a:t>
            </a:r>
            <a:r>
              <a:rPr lang="ko-KR" altLang="en-US" dirty="0" smtClean="0"/>
              <a:t>로 지정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중앙에 정렬하려는 </a:t>
            </a:r>
            <a:r>
              <a:rPr lang="en-US" altLang="ko-KR" dirty="0" smtClean="0"/>
              <a:t>div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margin-left </a:t>
            </a:r>
            <a:r>
              <a:rPr lang="ko-KR" altLang="en-US" dirty="0" smtClean="0"/>
              <a:t>속성과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en-US" altLang="ko-KR" dirty="0" smtClean="0"/>
              <a:t>margin-top </a:t>
            </a:r>
            <a:r>
              <a:rPr lang="ko-KR" altLang="en-US" dirty="0" smtClean="0"/>
              <a:t>속성에 음수를 입력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7-8]</a:t>
            </a:r>
            <a:r>
              <a:rPr lang="ko-KR" altLang="en-US" dirty="0" smtClean="0"/>
              <a:t>과 같이 작성</a:t>
            </a:r>
          </a:p>
          <a:p>
            <a:pPr lvl="1"/>
            <a:r>
              <a:rPr lang="en-US" altLang="ko-KR" dirty="0" smtClean="0"/>
              <a:t>div </a:t>
            </a:r>
            <a:r>
              <a:rPr lang="ko-KR" altLang="en-US" dirty="0" smtClean="0"/>
              <a:t>태그의 너비와 높이의 정확히 반값을 입력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응용 예제 </a:t>
            </a:r>
            <a:r>
              <a:rPr lang="en-US" altLang="ko-KR" dirty="0" smtClean="0"/>
              <a:t>7-5</a:t>
            </a:r>
            <a:endParaRPr lang="ko-KR" altLang="en-US" dirty="0"/>
          </a:p>
        </p:txBody>
      </p:sp>
      <p:pic>
        <p:nvPicPr>
          <p:cNvPr id="5" name="그림 4" descr="ch07-0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4509120"/>
            <a:ext cx="3341919" cy="1849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3184" y="6358202"/>
            <a:ext cx="536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그림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7-8,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그림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 7-9  </a:t>
            </a:r>
            <a:r>
              <a:rPr lang="ko-KR" altLang="en-US" dirty="0" smtClean="0"/>
              <a:t>절대 위치를 사용한 중앙 배치</a:t>
            </a:r>
            <a:endParaRPr lang="ko-KR" altLang="en-US" dirty="0"/>
          </a:p>
        </p:txBody>
      </p:sp>
      <p:pic>
        <p:nvPicPr>
          <p:cNvPr id="7" name="그림 6" descr="ch07-0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4509120"/>
            <a:ext cx="3312368" cy="18327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응용 예제 </a:t>
            </a:r>
            <a:r>
              <a:rPr lang="en-US" altLang="ko-KR" dirty="0" smtClean="0"/>
              <a:t>7-5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124744"/>
            <a:ext cx="4392488" cy="546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08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고정 위치를 사용해 바 생성하기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7-9]</a:t>
            </a:r>
            <a:r>
              <a:rPr lang="ko-KR" altLang="en-US" dirty="0" smtClean="0"/>
              <a:t>와 같이 작성</a:t>
            </a:r>
          </a:p>
          <a:p>
            <a:pPr lvl="1"/>
            <a:r>
              <a:rPr lang="en-US" altLang="ko-KR" dirty="0" smtClean="0"/>
              <a:t>position </a:t>
            </a:r>
            <a:r>
              <a:rPr lang="ko-KR" altLang="en-US" dirty="0" smtClean="0"/>
              <a:t>스타일 속성에 </a:t>
            </a:r>
            <a:r>
              <a:rPr lang="en-US" altLang="ko-KR" dirty="0" smtClean="0"/>
              <a:t>fixed</a:t>
            </a:r>
            <a:r>
              <a:rPr lang="ko-KR" altLang="en-US" dirty="0" smtClean="0"/>
              <a:t>를 적용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left, top, right, bottom </a:t>
            </a:r>
            <a:r>
              <a:rPr lang="ko-KR" altLang="en-US" dirty="0" smtClean="0"/>
              <a:t>속성에 값을 입력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width </a:t>
            </a:r>
            <a:r>
              <a:rPr lang="ko-KR" altLang="en-US" dirty="0" smtClean="0"/>
              <a:t>속성과 </a:t>
            </a:r>
            <a:r>
              <a:rPr lang="en-US" altLang="ko-KR" dirty="0" smtClean="0"/>
              <a:t>height </a:t>
            </a:r>
            <a:r>
              <a:rPr lang="ko-KR" altLang="en-US" dirty="0" smtClean="0"/>
              <a:t>속성으로 크기 설정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응용 예제 </a:t>
            </a:r>
            <a:r>
              <a:rPr lang="en-US" altLang="ko-KR" dirty="0" smtClean="0"/>
              <a:t>7-6</a:t>
            </a:r>
            <a:endParaRPr lang="ko-KR" altLang="en-US" dirty="0"/>
          </a:p>
        </p:txBody>
      </p:sp>
      <p:pic>
        <p:nvPicPr>
          <p:cNvPr id="5" name="그림 4" descr="ch07-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908720"/>
            <a:ext cx="4689520" cy="2160240"/>
          </a:xfrm>
          <a:prstGeom prst="rect">
            <a:avLst/>
          </a:prstGeom>
        </p:spPr>
      </p:pic>
      <p:pic>
        <p:nvPicPr>
          <p:cNvPr id="6" name="그림 5" descr="ch07-ex0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8120" y="4725144"/>
            <a:ext cx="4392021" cy="1988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1120" y="2699628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그림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7-10 </a:t>
            </a:r>
            <a:r>
              <a:rPr lang="ko-KR" altLang="en-US" dirty="0" smtClean="0"/>
              <a:t>고정 바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응용 예제 </a:t>
            </a:r>
            <a:r>
              <a:rPr lang="en-US" altLang="ko-KR" dirty="0" smtClean="0"/>
              <a:t>7-6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052736"/>
            <a:ext cx="3856260" cy="528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91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글자 생략하기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한 행을 넘어가는 글자를 자동으로 생략하는 기능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7-10]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ellipsis </a:t>
            </a:r>
            <a:r>
              <a:rPr lang="ko-KR" altLang="en-US" dirty="0" smtClean="0"/>
              <a:t>클래스 만들기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응용 예제 </a:t>
            </a:r>
            <a:r>
              <a:rPr lang="en-US" altLang="ko-KR" dirty="0" smtClean="0"/>
              <a:t>7-7</a:t>
            </a:r>
            <a:endParaRPr lang="ko-KR" altLang="en-US" dirty="0"/>
          </a:p>
        </p:txBody>
      </p:sp>
      <p:pic>
        <p:nvPicPr>
          <p:cNvPr id="5" name="그림 4" descr="ch07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908720"/>
            <a:ext cx="2016224" cy="3585694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664000" y="324000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771800" y="213285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16016" y="2060848"/>
            <a:ext cx="1189749" cy="36933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r"/>
            <a:r>
              <a:rPr lang="ko-KR" altLang="en-US" smtClean="0"/>
              <a:t>글자 생략</a:t>
            </a:r>
            <a:endParaRPr lang="ko-KR" altLang="en-US"/>
          </a:p>
        </p:txBody>
      </p:sp>
      <p:cxnSp>
        <p:nvCxnSpPr>
          <p:cNvPr id="10" name="직선 연결선 9"/>
          <p:cNvCxnSpPr>
            <a:stCxn id="7" idx="6"/>
            <a:endCxn id="8" idx="1"/>
          </p:cNvCxnSpPr>
          <p:nvPr/>
        </p:nvCxnSpPr>
        <p:spPr>
          <a:xfrm>
            <a:off x="2987824" y="2240868"/>
            <a:ext cx="1728192" cy="4646"/>
          </a:xfrm>
          <a:prstGeom prst="line">
            <a:avLst/>
          </a:prstGeom>
          <a:ln w="19050">
            <a:solidFill>
              <a:srgbClr val="FFC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hape 13"/>
          <p:cNvCxnSpPr>
            <a:endCxn id="8" idx="1"/>
          </p:cNvCxnSpPr>
          <p:nvPr/>
        </p:nvCxnSpPr>
        <p:spPr>
          <a:xfrm flipV="1">
            <a:off x="2843808" y="2245514"/>
            <a:ext cx="1872208" cy="1102498"/>
          </a:xfrm>
          <a:prstGeom prst="bentConnector3">
            <a:avLst>
              <a:gd name="adj1" fmla="val 50000"/>
            </a:avLst>
          </a:prstGeom>
          <a:ln w="19050">
            <a:solidFill>
              <a:srgbClr val="FFC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87824" y="4146910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그림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7-11 </a:t>
            </a:r>
            <a:r>
              <a:rPr lang="ko-KR" altLang="en-US" dirty="0" smtClean="0"/>
              <a:t>글자 생략</a:t>
            </a:r>
            <a:endParaRPr lang="ko-KR" altLang="en-US" dirty="0"/>
          </a:p>
        </p:txBody>
      </p:sp>
      <p:pic>
        <p:nvPicPr>
          <p:cNvPr id="20" name="그림 19" descr="ch07-ex0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39" y="5517232"/>
            <a:ext cx="3524599" cy="864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응용 예제 </a:t>
            </a:r>
            <a:r>
              <a:rPr lang="en-US" altLang="ko-KR" dirty="0" smtClean="0"/>
              <a:t>7-7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852936"/>
            <a:ext cx="60388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 descr="ch07-ex0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412776"/>
            <a:ext cx="3524599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블로그에</a:t>
            </a:r>
            <a:r>
              <a:rPr lang="ko-KR" altLang="en-US" dirty="0" smtClean="0"/>
              <a:t> 스타일시트 적용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종합 예제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부에서 완성할 페이지</a:t>
            </a:r>
            <a:r>
              <a:rPr lang="en-US" altLang="ko-KR" dirty="0" smtClean="0"/>
              <a:t>(CSS</a:t>
            </a:r>
            <a:r>
              <a:rPr lang="ko-KR" altLang="en-US" dirty="0" smtClean="0"/>
              <a:t>까지 적용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부에서 만들었던 </a:t>
            </a:r>
            <a:r>
              <a:rPr lang="en-US" altLang="ko-KR" dirty="0" smtClean="0"/>
              <a:t>HTML.html</a:t>
            </a:r>
            <a:r>
              <a:rPr lang="ko-KR" altLang="en-US" dirty="0" smtClean="0"/>
              <a:t>에 스타일 적용 전체 코드</a:t>
            </a:r>
            <a:r>
              <a:rPr lang="en-US" altLang="ko-KR" dirty="0"/>
              <a:t> </a:t>
            </a:r>
            <a:r>
              <a:rPr lang="ko-KR" altLang="en-US" dirty="0" smtClean="0"/>
              <a:t>추가</a:t>
            </a:r>
            <a:endParaRPr lang="en-US" altLang="ko-KR" dirty="0"/>
          </a:p>
        </p:txBody>
      </p:sp>
      <p:pic>
        <p:nvPicPr>
          <p:cNvPr id="1026" name="Picture 2" descr="C:\Users\user\Desktop\2013년\(04) HTML5\02_원고개발\04_완전원고\3_3원고평가\본문이미지\종합 예제_img\image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17" y="1493044"/>
            <a:ext cx="7923871" cy="44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03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블로그에</a:t>
            </a:r>
            <a:r>
              <a:rPr lang="ko-KR" altLang="en-US" dirty="0" smtClean="0"/>
              <a:t> 스타일시트 적용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종합 예제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전체 코드를 </a:t>
            </a:r>
            <a:r>
              <a:rPr lang="en-US" altLang="ko-KR" dirty="0" smtClean="0"/>
              <a:t>6</a:t>
            </a:r>
            <a:r>
              <a:rPr lang="ko-KR" altLang="en-US" dirty="0" smtClean="0"/>
              <a:t>부분으로 나누어 살펴봄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600" dirty="0" smtClean="0"/>
              <a:t>      (</a:t>
            </a:r>
            <a:r>
              <a:rPr lang="ko-KR" altLang="en-US" sz="1600" dirty="0" smtClean="0"/>
              <a:t>실제 프로그램은 교재나 예제 소스의 코드 참고</a:t>
            </a:r>
            <a:r>
              <a:rPr lang="en-US" altLang="ko-KR" sz="1600" dirty="0" smtClean="0"/>
              <a:t>)</a:t>
            </a:r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초기화</a:t>
            </a:r>
            <a:endParaRPr lang="en-US" altLang="ko-KR" dirty="0" smtClean="0"/>
          </a:p>
          <a:p>
            <a:pPr marL="857250" lvl="1" indent="-457200"/>
            <a:r>
              <a:rPr lang="ko-KR" altLang="en-US" dirty="0" smtClean="0"/>
              <a:t>웹 브라우저 마다 출력 형태가 조금씩 다른 부분을 해결하기 위해</a:t>
            </a:r>
            <a:endParaRPr lang="en-US" altLang="ko-KR" dirty="0" smtClean="0"/>
          </a:p>
          <a:p>
            <a:pPr marL="400050" lvl="1" indent="0">
              <a:buNone/>
            </a:pPr>
            <a:r>
              <a:rPr lang="en-US" altLang="ko-KR" dirty="0" smtClean="0"/>
              <a:t>       </a:t>
            </a:r>
            <a:r>
              <a:rPr lang="ko-KR" altLang="en-US" dirty="0" smtClean="0"/>
              <a:t>스타일 강제 지정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dirty="0" smtClean="0"/>
          </a:p>
          <a:p>
            <a:pPr marL="857250" lvl="1" indent="-457200"/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417292"/>
            <a:ext cx="6135857" cy="257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32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블로그에</a:t>
            </a:r>
            <a:r>
              <a:rPr lang="ko-KR" altLang="en-US" dirty="0" smtClean="0"/>
              <a:t> 스타일시트 적용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종합 예제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페이지 </a:t>
            </a:r>
            <a:r>
              <a:rPr lang="ko-KR" altLang="en-US" dirty="0" smtClean="0"/>
              <a:t>구성하기</a:t>
            </a:r>
            <a:endParaRPr lang="en-US" altLang="ko-KR" dirty="0" smtClean="0"/>
          </a:p>
          <a:p>
            <a:pPr marL="857250" lvl="1" indent="-457200"/>
            <a:r>
              <a:rPr lang="ko-KR" altLang="en-US" dirty="0" smtClean="0"/>
              <a:t>웹 페이지 배경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내부</a:t>
            </a:r>
            <a:r>
              <a:rPr lang="en-US" altLang="ko-KR" dirty="0" smtClean="0"/>
              <a:t>: </a:t>
            </a:r>
            <a:r>
              <a:rPr lang="ko-KR" altLang="en-US" dirty="0" smtClean="0"/>
              <a:t>흰색 적용</a:t>
            </a:r>
            <a:endParaRPr lang="en-US" altLang="ko-KR" dirty="0" smtClean="0"/>
          </a:p>
          <a:p>
            <a:pPr marL="857250" lvl="1" indent="-457200"/>
            <a:endParaRPr lang="en-US" altLang="ko-KR" dirty="0"/>
          </a:p>
          <a:p>
            <a:pPr marL="857250" lvl="1" indent="-457200"/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79960"/>
            <a:ext cx="505340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93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응용 예제 </a:t>
            </a:r>
            <a:r>
              <a:rPr lang="en-US" altLang="ko-KR" dirty="0" smtClean="0"/>
              <a:t>1~7</a:t>
            </a:r>
          </a:p>
          <a:p>
            <a:r>
              <a:rPr lang="ko-KR" altLang="en-US" dirty="0" smtClean="0"/>
              <a:t>종합예제 </a:t>
            </a:r>
            <a:r>
              <a:rPr lang="en-US" altLang="ko-KR" dirty="0" smtClean="0"/>
              <a:t>2(3</a:t>
            </a:r>
            <a:r>
              <a:rPr lang="ko-KR" altLang="en-US" dirty="0" smtClean="0"/>
              <a:t>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335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블로그에</a:t>
            </a:r>
            <a:r>
              <a:rPr lang="ko-KR" altLang="en-US" dirty="0" smtClean="0"/>
              <a:t> 스타일시트 적용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종합 예제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헤더 </a:t>
            </a:r>
            <a:r>
              <a:rPr lang="ko-KR" altLang="en-US" dirty="0" smtClean="0"/>
              <a:t>구성하기</a:t>
            </a:r>
            <a:endParaRPr lang="en-US" altLang="ko-KR" dirty="0" smtClean="0"/>
          </a:p>
          <a:p>
            <a:pPr marL="857250" lvl="1" indent="-457200"/>
            <a:r>
              <a:rPr lang="ko-KR" altLang="en-US" dirty="0" smtClean="0"/>
              <a:t>글꼴과 색상 지정</a:t>
            </a:r>
            <a:endParaRPr lang="en-US" altLang="ko-KR" dirty="0" smtClean="0"/>
          </a:p>
          <a:p>
            <a:pPr marL="857250" lvl="1" indent="-457200"/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2060848"/>
            <a:ext cx="4265089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93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블로그에</a:t>
            </a:r>
            <a:r>
              <a:rPr lang="ko-KR" altLang="en-US" dirty="0"/>
              <a:t> 스타일시트 적용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종합 예제 </a:t>
            </a:r>
            <a:r>
              <a:rPr lang="en-US" altLang="ko-KR" dirty="0"/>
              <a:t>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ko-KR" altLang="en-US" dirty="0" err="1" smtClean="0"/>
              <a:t>내비게이션</a:t>
            </a:r>
            <a:r>
              <a:rPr lang="ko-KR" altLang="en-US" dirty="0" smtClean="0"/>
              <a:t> 및 풀다운 메뉴 구성하기</a:t>
            </a:r>
            <a:endParaRPr lang="en-US" altLang="ko-KR" dirty="0" smtClean="0"/>
          </a:p>
          <a:p>
            <a:pPr marL="857250" lvl="1" indent="-457200"/>
            <a:r>
              <a:rPr lang="ko-KR" altLang="en-US" dirty="0" err="1" smtClean="0"/>
              <a:t>내비게이션</a:t>
            </a:r>
            <a:r>
              <a:rPr lang="ko-KR" altLang="en-US" dirty="0" smtClean="0"/>
              <a:t> 목록 수평 정렬</a:t>
            </a:r>
            <a:r>
              <a:rPr lang="en-US" altLang="ko-KR" dirty="0" smtClean="0"/>
              <a:t>(float </a:t>
            </a:r>
            <a:r>
              <a:rPr lang="ko-KR" altLang="en-US" dirty="0" smtClean="0"/>
              <a:t>속성 이용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 및 스타일 적용</a:t>
            </a:r>
            <a:endParaRPr lang="en-US" altLang="ko-KR" dirty="0" smtClean="0"/>
          </a:p>
          <a:p>
            <a:pPr marL="857250" lvl="1" indent="-457200"/>
            <a:r>
              <a:rPr lang="ko-KR" altLang="en-US" dirty="0" smtClean="0"/>
              <a:t>자손인 </a:t>
            </a:r>
            <a:r>
              <a:rPr lang="en-US" altLang="ko-KR" dirty="0" smtClean="0"/>
              <a:t>.outer-menu-item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속성을 부여했지만 </a:t>
            </a:r>
            <a:endParaRPr lang="en-US" altLang="ko-KR" dirty="0" smtClean="0"/>
          </a:p>
          <a:p>
            <a:pPr marL="400050" lvl="1" indent="0">
              <a:buNone/>
            </a:pPr>
            <a:r>
              <a:rPr lang="en-US" altLang="ko-KR" dirty="0" smtClean="0"/>
              <a:t>      </a:t>
            </a:r>
            <a:r>
              <a:rPr lang="ko-KR" altLang="en-US" dirty="0" smtClean="0"/>
              <a:t>부모인 </a:t>
            </a:r>
            <a:r>
              <a:rPr lang="en-US" altLang="ko-KR" dirty="0" smtClean="0"/>
              <a:t>#main-navigation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overflow </a:t>
            </a:r>
            <a:r>
              <a:rPr lang="ko-KR" altLang="en-US" dirty="0" smtClean="0"/>
              <a:t>속성을 적용하지 않음</a:t>
            </a:r>
            <a:endParaRPr lang="en-US" altLang="ko-KR" dirty="0" smtClean="0"/>
          </a:p>
          <a:p>
            <a:pPr lvl="2" indent="-342900"/>
            <a:r>
              <a:rPr lang="ko-KR" altLang="en-US" dirty="0" smtClean="0"/>
              <a:t>이유</a:t>
            </a:r>
            <a:r>
              <a:rPr lang="en-US" altLang="ko-KR" dirty="0" smtClean="0"/>
              <a:t>1) </a:t>
            </a:r>
            <a:r>
              <a:rPr lang="ko-KR" altLang="en-US" dirty="0" smtClean="0"/>
              <a:t>부모에게 </a:t>
            </a:r>
            <a:r>
              <a:rPr lang="en-US" altLang="ko-KR" dirty="0" smtClean="0"/>
              <a:t>height </a:t>
            </a:r>
            <a:r>
              <a:rPr lang="ko-KR" altLang="en-US" dirty="0" smtClean="0"/>
              <a:t>속성을 적용했으므로 공간을 강제로 차지함</a:t>
            </a:r>
            <a:endParaRPr lang="en-US" altLang="ko-KR" dirty="0" smtClean="0"/>
          </a:p>
          <a:p>
            <a:pPr lvl="2" indent="-342900"/>
            <a:r>
              <a:rPr lang="ko-KR" altLang="en-US" dirty="0" smtClean="0"/>
              <a:t>이유</a:t>
            </a:r>
            <a:r>
              <a:rPr lang="en-US" altLang="ko-KR" dirty="0" smtClean="0"/>
              <a:t>2) overflow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hidden </a:t>
            </a:r>
            <a:r>
              <a:rPr lang="ko-KR" altLang="en-US" dirty="0" smtClean="0"/>
              <a:t>키워드로 적용하면</a:t>
            </a:r>
            <a:endParaRPr lang="en-US" altLang="ko-KR" dirty="0" smtClean="0"/>
          </a:p>
          <a:p>
            <a:pPr marL="800100" lvl="2" indent="0">
              <a:buNone/>
            </a:pPr>
            <a:r>
              <a:rPr lang="en-US" altLang="ko-KR" dirty="0" smtClean="0"/>
              <a:t>                </a:t>
            </a:r>
            <a:r>
              <a:rPr lang="ko-KR" altLang="en-US" dirty="0" smtClean="0"/>
              <a:t>풀다운 메뉴가 보이지 않음</a:t>
            </a:r>
            <a:endParaRPr lang="en-US" altLang="ko-KR" dirty="0" smtClean="0"/>
          </a:p>
          <a:p>
            <a:pPr marL="800100" lvl="2" indent="0">
              <a:buNone/>
            </a:pPr>
            <a:endParaRPr lang="en-US" altLang="ko-KR" dirty="0"/>
          </a:p>
          <a:p>
            <a:pPr>
              <a:buFont typeface="+mj-lt"/>
              <a:buAutoNum type="arabicPeriod" startAt="4"/>
            </a:pPr>
            <a:r>
              <a:rPr lang="ko-KR" altLang="en-US" dirty="0" smtClean="0"/>
              <a:t>검색 양식 추가하기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내비게이션</a:t>
            </a:r>
            <a:r>
              <a:rPr lang="ko-KR" altLang="en-US" dirty="0" smtClean="0"/>
              <a:t> 맨 오른쪽의  </a:t>
            </a:r>
            <a:r>
              <a:rPr lang="ko-KR" altLang="en-US" dirty="0" err="1" smtClean="0"/>
              <a:t>검색창에</a:t>
            </a:r>
            <a:r>
              <a:rPr lang="ko-KR" altLang="en-US" dirty="0" smtClean="0"/>
              <a:t> 적용하는 스타일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457200" indent="-457200">
              <a:buFont typeface="+mj-lt"/>
              <a:buAutoNum type="arabicPeriod" startAt="4"/>
            </a:pPr>
            <a:r>
              <a:rPr lang="ko-KR" altLang="en-US" dirty="0" smtClean="0"/>
              <a:t>본문 추가하기</a:t>
            </a:r>
            <a:endParaRPr lang="en-US" altLang="ko-KR" dirty="0" smtClean="0"/>
          </a:p>
          <a:p>
            <a:pPr marL="857250" lvl="1" indent="-457200"/>
            <a:r>
              <a:rPr lang="en-US" altLang="ko-KR" dirty="0" smtClean="0"/>
              <a:t>One True </a:t>
            </a:r>
            <a:r>
              <a:rPr lang="ko-KR" altLang="en-US" dirty="0" smtClean="0"/>
              <a:t>레이아웃을 사용해 구성</a:t>
            </a:r>
            <a:endParaRPr lang="en-US" altLang="ko-KR" dirty="0" smtClean="0"/>
          </a:p>
          <a:p>
            <a:pPr marL="857250" lvl="1" indent="-457200"/>
            <a:r>
              <a:rPr lang="ko-KR" altLang="en-US" dirty="0" smtClean="0"/>
              <a:t>본문 포스트 상단과 사이드 메뉴에도 스타일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84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CSS3</a:t>
            </a:r>
            <a:r>
              <a:rPr lang="ko-KR" altLang="en-US" smtClean="0"/>
              <a:t>를 사용해 수평 정렬하는 방법을 알아본다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CSS3</a:t>
            </a:r>
            <a:r>
              <a:rPr lang="ko-KR" altLang="en-US" smtClean="0"/>
              <a:t>를 사용해 중앙 정렬하는 방법을 알아본다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CSS3</a:t>
            </a:r>
            <a:r>
              <a:rPr lang="ko-KR" altLang="en-US" smtClean="0"/>
              <a:t>를 사용해 </a:t>
            </a:r>
            <a:r>
              <a:rPr lang="en-US" altLang="ko-KR" smtClean="0"/>
              <a:t>One True </a:t>
            </a:r>
            <a:r>
              <a:rPr lang="ko-KR" altLang="en-US" smtClean="0"/>
              <a:t>레이아웃을 구성하는 방법을 알아본다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CSS3</a:t>
            </a:r>
            <a:r>
              <a:rPr lang="ko-KR" altLang="en-US" smtClean="0"/>
              <a:t>의 절대 좌표를 활용하는 방법을 알아본다</a:t>
            </a:r>
            <a:r>
              <a:rPr lang="en-US" altLang="ko-KR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0589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수평 정렬하기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7-1]</a:t>
            </a:r>
            <a:r>
              <a:rPr lang="ko-KR" altLang="en-US" dirty="0" smtClean="0"/>
              <a:t>과 같이 작성</a:t>
            </a:r>
          </a:p>
          <a:p>
            <a:pPr lvl="1"/>
            <a:r>
              <a:rPr lang="ko-KR" altLang="en-US" dirty="0" smtClean="0"/>
              <a:t>자손에게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속성을</a:t>
            </a:r>
            <a:r>
              <a:rPr lang="en-US" altLang="ko-KR" dirty="0" smtClean="0"/>
              <a:t>,</a:t>
            </a:r>
            <a:r>
              <a:rPr lang="ko-KR" altLang="en-US" dirty="0" smtClean="0"/>
              <a:t> 부모의 </a:t>
            </a:r>
            <a:r>
              <a:rPr lang="en-US" altLang="ko-KR" dirty="0" smtClean="0"/>
              <a:t>overflow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hidden </a:t>
            </a:r>
            <a:r>
              <a:rPr lang="ko-KR" altLang="en-US" dirty="0" smtClean="0"/>
              <a:t>으로 적용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응용 예제 </a:t>
            </a:r>
            <a:r>
              <a:rPr lang="en-US" altLang="ko-KR" dirty="0" smtClean="0"/>
              <a:t>7-1</a:t>
            </a:r>
            <a:endParaRPr lang="ko-KR" altLang="en-US" dirty="0"/>
          </a:p>
        </p:txBody>
      </p:sp>
      <p:pic>
        <p:nvPicPr>
          <p:cNvPr id="6" name="그림 5" descr="ch07-ex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1893032"/>
            <a:ext cx="3620974" cy="504056"/>
          </a:xfrm>
          <a:prstGeom prst="rect">
            <a:avLst/>
          </a:prstGeom>
        </p:spPr>
      </p:pic>
      <p:pic>
        <p:nvPicPr>
          <p:cNvPr id="7" name="그림 6" descr="도형_면직사각형_옐로우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568" y="2708920"/>
            <a:ext cx="7920880" cy="41490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1600" y="2996951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atin typeface="+mj-lt"/>
                <a:ea typeface="나눔고딕코딩" pitchFamily="49" charset="-127"/>
              </a:rPr>
              <a:t>NOTE</a:t>
            </a:r>
            <a:r>
              <a:rPr lang="en-US" altLang="ko-KR" sz="2000" b="1" baseline="0" smtClean="0">
                <a:latin typeface="+mj-lt"/>
                <a:ea typeface="나눔고딕코딩" pitchFamily="49" charset="-127"/>
              </a:rPr>
              <a:t>_overflow</a:t>
            </a:r>
            <a:r>
              <a:rPr lang="en-US" altLang="ko-KR" sz="2000" b="1" smtClean="0">
                <a:latin typeface="+mj-lt"/>
                <a:ea typeface="나눔고딕코딩" pitchFamily="49" charset="-127"/>
              </a:rPr>
              <a:t> </a:t>
            </a:r>
            <a:r>
              <a:rPr lang="ko-KR" altLang="en-US" sz="2000" b="1" smtClean="0">
                <a:latin typeface="+mj-lt"/>
                <a:ea typeface="나눔고딕코딩" pitchFamily="49" charset="-127"/>
              </a:rPr>
              <a:t>속성을 적용하지 않은 경우</a:t>
            </a:r>
            <a:endParaRPr lang="en-US" altLang="ko-KR" sz="2000" b="1" smtClean="0">
              <a:latin typeface="+mj-lt"/>
              <a:ea typeface="나눔고딕코딩" pitchFamily="49" charset="-127"/>
            </a:endParaRPr>
          </a:p>
          <a:p>
            <a:endParaRPr lang="en-US" altLang="ko-KR" sz="2000" smtClean="0">
              <a:latin typeface="+mj-lt"/>
              <a:ea typeface="나눔고딕코딩" pitchFamily="49" charset="-127"/>
            </a:endParaRPr>
          </a:p>
          <a:p>
            <a:endParaRPr lang="ko-KR" altLang="en-US" sz="2000" smtClean="0">
              <a:latin typeface="+mj-lt"/>
              <a:ea typeface="나눔고딕코딩" pitchFamily="49" charset="-127"/>
            </a:endParaRPr>
          </a:p>
        </p:txBody>
      </p:sp>
      <p:pic>
        <p:nvPicPr>
          <p:cNvPr id="9" name="그림 8" descr="ch07-0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9632" y="3428999"/>
            <a:ext cx="4913879" cy="1080120"/>
          </a:xfrm>
          <a:prstGeom prst="rect">
            <a:avLst/>
          </a:prstGeom>
        </p:spPr>
      </p:pic>
      <p:pic>
        <p:nvPicPr>
          <p:cNvPr id="10" name="그림 9" descr="ch07-0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9632" y="4941168"/>
            <a:ext cx="4608512" cy="1257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87624" y="4581128"/>
            <a:ext cx="4920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그림 </a:t>
            </a:r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7-1 </a:t>
            </a:r>
            <a:r>
              <a:rPr lang="en-US" altLang="ko-KR" smtClean="0"/>
              <a:t>overflow </a:t>
            </a:r>
            <a:r>
              <a:rPr lang="ko-KR" altLang="en-US" smtClean="0"/>
              <a:t>속성을 적용하지 않은 경우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87624" y="6237312"/>
            <a:ext cx="414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그림 </a:t>
            </a:r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7-2 </a:t>
            </a:r>
            <a:r>
              <a:rPr lang="en-US" altLang="ko-KR" smtClean="0"/>
              <a:t>overflow </a:t>
            </a:r>
            <a:r>
              <a:rPr lang="ko-KR" altLang="en-US" smtClean="0"/>
              <a:t>속성을 적용한 경우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응용 예제 </a:t>
            </a:r>
            <a:r>
              <a:rPr lang="en-US" altLang="ko-KR" dirty="0" smtClean="0"/>
              <a:t>7-1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124744"/>
            <a:ext cx="4536504" cy="536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 descr="ch07-ex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883904"/>
            <a:ext cx="3620974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9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중앙 정렬 레이아웃 구성하기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7-3]</a:t>
            </a:r>
            <a:r>
              <a:rPr lang="ko-KR" altLang="en-US" dirty="0" smtClean="0"/>
              <a:t>과 같이 작성</a:t>
            </a:r>
          </a:p>
          <a:p>
            <a:pPr lvl="1"/>
            <a:r>
              <a:rPr lang="ko-KR" altLang="en-US" dirty="0" smtClean="0"/>
              <a:t>중앙 정렬 요소에 해당하는 태그에 </a:t>
            </a:r>
            <a:r>
              <a:rPr lang="en-US" altLang="ko-KR" dirty="0" smtClean="0"/>
              <a:t>width </a:t>
            </a:r>
            <a:r>
              <a:rPr lang="ko-KR" altLang="en-US" dirty="0" smtClean="0"/>
              <a:t>속성을 부여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margin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‘0 auto’</a:t>
            </a:r>
            <a:r>
              <a:rPr lang="ko-KR" altLang="en-US" dirty="0" smtClean="0"/>
              <a:t>로 입력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응용 예제 </a:t>
            </a:r>
            <a:r>
              <a:rPr lang="en-US" altLang="ko-KR" dirty="0" smtClean="0"/>
              <a:t>7-2</a:t>
            </a:r>
            <a:endParaRPr lang="ko-KR" altLang="en-US" dirty="0"/>
          </a:p>
        </p:txBody>
      </p:sp>
      <p:pic>
        <p:nvPicPr>
          <p:cNvPr id="5" name="그림 4" descr="ch07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052736"/>
            <a:ext cx="3699362" cy="19442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3068960"/>
            <a:ext cx="4716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그림 </a:t>
            </a:r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7-3 </a:t>
            </a:r>
            <a:r>
              <a:rPr lang="ko-KR" altLang="en-US" smtClean="0"/>
              <a:t>포털 사이트의 중앙 정렬 레이아웃</a:t>
            </a:r>
            <a:endParaRPr lang="ko-KR" altLang="en-US"/>
          </a:p>
        </p:txBody>
      </p:sp>
      <p:pic>
        <p:nvPicPr>
          <p:cNvPr id="9" name="그림 8" descr="ch07-ex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616" y="4869160"/>
            <a:ext cx="4389120" cy="1668780"/>
          </a:xfrm>
          <a:prstGeom prst="rect">
            <a:avLst/>
          </a:prstGeom>
        </p:spPr>
      </p:pic>
      <p:pic>
        <p:nvPicPr>
          <p:cNvPr id="10" name="그림 9" descr="도형_면직사각형_옐로우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4128" y="4797152"/>
            <a:ext cx="3244099" cy="16993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6136" y="4919008"/>
            <a:ext cx="3024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atin typeface="+mj-lt"/>
                <a:ea typeface="나눔고딕코딩" pitchFamily="49" charset="-127"/>
              </a:rPr>
              <a:t>NOTE</a:t>
            </a:r>
            <a:r>
              <a:rPr lang="en-US" altLang="ko-KR" sz="2000" b="1" baseline="0" smtClean="0">
                <a:latin typeface="+mj-lt"/>
                <a:ea typeface="나눔고딕코딩" pitchFamily="49" charset="-127"/>
              </a:rPr>
              <a:t>_</a:t>
            </a:r>
            <a:r>
              <a:rPr lang="ko-KR" altLang="en-US" sz="2000" b="1" baseline="0" smtClean="0">
                <a:latin typeface="+mj-lt"/>
                <a:ea typeface="나눔고딕코딩" pitchFamily="49" charset="-127"/>
              </a:rPr>
              <a:t>그리드 시스템</a:t>
            </a:r>
            <a:endParaRPr lang="en-US" altLang="ko-KR" sz="2000" b="1" baseline="0" smtClean="0">
              <a:latin typeface="+mj-lt"/>
              <a:ea typeface="나눔고딕코딩" pitchFamily="49" charset="-127"/>
            </a:endParaRPr>
          </a:p>
          <a:p>
            <a:r>
              <a:rPr lang="ko-KR" altLang="en-US" sz="2000" smtClean="0">
                <a:latin typeface="+mj-lt"/>
                <a:ea typeface="나눔고딕코딩" pitchFamily="49" charset="-127"/>
              </a:rPr>
              <a:t>화면을 쪼개서 레이아웃을 구성하는 것</a:t>
            </a:r>
            <a:endParaRPr lang="en-US" altLang="ko-KR" sz="2000" smtClean="0">
              <a:latin typeface="+mj-lt"/>
              <a:ea typeface="나눔고딕코딩" pitchFamily="49" charset="-127"/>
            </a:endParaRPr>
          </a:p>
          <a:p>
            <a:r>
              <a:rPr lang="en-US" altLang="ko-KR" sz="2000" smtClean="0">
                <a:latin typeface="+mj-lt"/>
                <a:ea typeface="나눔고딕코딩" pitchFamily="49" charset="-127"/>
              </a:rPr>
              <a:t>(880px, 960px, 980px)</a:t>
            </a:r>
          </a:p>
          <a:p>
            <a:endParaRPr lang="en-US" altLang="ko-KR" sz="2000" smtClean="0">
              <a:latin typeface="+mj-lt"/>
              <a:ea typeface="나눔고딕코딩" pitchFamily="49" charset="-127"/>
            </a:endParaRPr>
          </a:p>
          <a:p>
            <a:endParaRPr lang="ko-KR" altLang="en-US" sz="2000" smtClean="0">
              <a:latin typeface="+mj-lt"/>
              <a:ea typeface="나눔고딕코딩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응용 예제 </a:t>
            </a:r>
            <a:r>
              <a:rPr lang="en-US" altLang="ko-KR" dirty="0"/>
              <a:t>7-2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061244"/>
            <a:ext cx="5832648" cy="5415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7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One True </a:t>
            </a:r>
            <a:r>
              <a:rPr lang="ko-KR" altLang="en-US" smtClean="0"/>
              <a:t>레이아웃 구성하기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923928" y="980728"/>
            <a:ext cx="5220072" cy="3816424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altLang="ko-KR" dirty="0" smtClean="0"/>
              <a:t>One True </a:t>
            </a:r>
            <a:r>
              <a:rPr lang="ko-KR" altLang="en-US" dirty="0" smtClean="0"/>
              <a:t>레이아웃의 기본 원리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행을 독립적으로 생각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7-4],[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7-5]</a:t>
            </a:r>
            <a:r>
              <a:rPr lang="ko-KR" altLang="en-US" dirty="0" smtClean="0"/>
              <a:t>과 같이 분할한 후 </a:t>
            </a:r>
            <a:endParaRPr lang="en-US" altLang="ko-KR" dirty="0" smtClean="0"/>
          </a:p>
          <a:p>
            <a:pPr marL="1314450" lvl="2" indent="-457200">
              <a:buFont typeface="+mj-ea"/>
              <a:buAutoNum type="circleNumDbPlain"/>
            </a:pPr>
            <a:r>
              <a:rPr lang="ko-KR" altLang="en-US" dirty="0" smtClean="0"/>
              <a:t>부모 태그에 고정된 너비를 입력</a:t>
            </a:r>
            <a:endParaRPr lang="en-US" altLang="ko-KR" dirty="0" smtClean="0"/>
          </a:p>
          <a:p>
            <a:pPr marL="1314450" lvl="2" indent="-457200">
              <a:buFont typeface="+mj-ea"/>
              <a:buAutoNum type="circleNumDbPlain"/>
            </a:pPr>
            <a:r>
              <a:rPr lang="ko-KR" altLang="en-US" dirty="0" smtClean="0"/>
              <a:t>수평 정렬하는 부모 태그의 </a:t>
            </a:r>
            <a:r>
              <a:rPr lang="en-US" altLang="ko-KR" dirty="0" smtClean="0"/>
              <a:t>overflow </a:t>
            </a:r>
            <a:r>
              <a:rPr lang="ko-KR" altLang="en-US" dirty="0" smtClean="0"/>
              <a:t>속성에 </a:t>
            </a:r>
            <a:r>
              <a:rPr lang="en-US" altLang="ko-KR" dirty="0" smtClean="0"/>
              <a:t>hidden</a:t>
            </a:r>
            <a:r>
              <a:rPr lang="ko-KR" altLang="en-US" dirty="0" smtClean="0"/>
              <a:t>을 적용</a:t>
            </a:r>
            <a:endParaRPr lang="en-US" altLang="ko-KR" dirty="0" smtClean="0"/>
          </a:p>
          <a:p>
            <a:pPr marL="1314450" lvl="2" indent="-457200">
              <a:buFont typeface="+mj-ea"/>
              <a:buAutoNum type="circleNumDbPlain"/>
            </a:pPr>
            <a:r>
              <a:rPr lang="ko-KR" altLang="en-US" dirty="0" smtClean="0"/>
              <a:t>자손 태그에 적당한 너비를 입력하고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속성을 적용</a:t>
            </a:r>
            <a:endParaRPr lang="en-US" altLang="ko-KR" dirty="0" smtClean="0"/>
          </a:p>
          <a:p>
            <a:pPr marL="914400" lvl="1" indent="-457200"/>
            <a:r>
              <a:rPr lang="ko-KR" altLang="en-US" dirty="0" smtClean="0"/>
              <a:t>최종적으로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7-6]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응용 예제 </a:t>
            </a:r>
            <a:r>
              <a:rPr lang="en-US" altLang="ko-KR" dirty="0" smtClean="0"/>
              <a:t>7-3</a:t>
            </a:r>
            <a:endParaRPr lang="ko-KR" altLang="en-US" dirty="0"/>
          </a:p>
        </p:txBody>
      </p:sp>
      <p:pic>
        <p:nvPicPr>
          <p:cNvPr id="5" name="그림 4" descr="ch07-0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980728"/>
            <a:ext cx="3178599" cy="1656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560" y="2708920"/>
            <a:ext cx="316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그림 </a:t>
            </a:r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7-5 </a:t>
            </a:r>
            <a:r>
              <a:rPr lang="ko-KR" altLang="en-US" smtClean="0"/>
              <a:t>기본 레이아웃 구성</a:t>
            </a:r>
            <a:endParaRPr lang="ko-KR" altLang="en-US"/>
          </a:p>
        </p:txBody>
      </p:sp>
      <p:pic>
        <p:nvPicPr>
          <p:cNvPr id="8" name="그림 7" descr="ch07-ex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3212976"/>
            <a:ext cx="3848100" cy="1584960"/>
          </a:xfrm>
          <a:prstGeom prst="rect">
            <a:avLst/>
          </a:prstGeom>
        </p:spPr>
      </p:pic>
      <p:pic>
        <p:nvPicPr>
          <p:cNvPr id="9" name="그림 8" descr="도형_면직사각형_옐로우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520" y="4830250"/>
            <a:ext cx="8568952" cy="2027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7584" y="5085184"/>
            <a:ext cx="72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atin typeface="+mj-lt"/>
                <a:ea typeface="나눔고딕코딩" pitchFamily="49" charset="-127"/>
              </a:rPr>
              <a:t>NOTE</a:t>
            </a:r>
            <a:r>
              <a:rPr lang="en-US" altLang="ko-KR" sz="2000" b="1" baseline="0" smtClean="0">
                <a:latin typeface="+mj-lt"/>
                <a:ea typeface="나눔고딕코딩" pitchFamily="49" charset="-127"/>
              </a:rPr>
              <a:t>_</a:t>
            </a:r>
            <a:r>
              <a:rPr lang="en-US" altLang="ko-KR" sz="2000" b="1" smtClean="0">
                <a:latin typeface="+mj-lt"/>
                <a:ea typeface="나눔고딕코딩" pitchFamily="49" charset="-127"/>
              </a:rPr>
              <a:t> overflow </a:t>
            </a:r>
            <a:r>
              <a:rPr lang="ko-KR" altLang="en-US" sz="2000" b="1" smtClean="0">
                <a:latin typeface="+mj-lt"/>
                <a:ea typeface="나눔고딕코딩" pitchFamily="49" charset="-127"/>
              </a:rPr>
              <a:t>속성을 지정하지 않을 경우</a:t>
            </a:r>
            <a:endParaRPr lang="en-US" altLang="ko-KR" sz="2000" smtClean="0">
              <a:latin typeface="+mj-lt"/>
              <a:ea typeface="나눔고딕코딩" pitchFamily="49" charset="-127"/>
            </a:endParaRPr>
          </a:p>
          <a:p>
            <a:endParaRPr lang="ko-KR" altLang="en-US" sz="2000" smtClean="0">
              <a:latin typeface="+mj-lt"/>
              <a:ea typeface="나눔고딕코딩" pitchFamily="49" charset="-127"/>
            </a:endParaRPr>
          </a:p>
        </p:txBody>
      </p:sp>
      <p:pic>
        <p:nvPicPr>
          <p:cNvPr id="11" name="그림 10" descr="ch07-0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9592" y="5445224"/>
            <a:ext cx="3063148" cy="12687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67944" y="6309320"/>
            <a:ext cx="389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그림 </a:t>
            </a:r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7-6 </a:t>
            </a:r>
            <a:r>
              <a:rPr lang="ko-KR" altLang="en-US" smtClean="0"/>
              <a:t>잘못된 </a:t>
            </a:r>
            <a:r>
              <a:rPr lang="en-US" altLang="ko-KR" smtClean="0"/>
              <a:t>One True </a:t>
            </a:r>
            <a:r>
              <a:rPr lang="ko-KR" altLang="en-US" smtClean="0"/>
              <a:t>레이아웃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응용 예제 </a:t>
            </a:r>
            <a:r>
              <a:rPr lang="en-US" altLang="ko-KR" dirty="0" smtClean="0"/>
              <a:t>7-3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4" y="1071563"/>
            <a:ext cx="6003751" cy="540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90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3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582</Words>
  <Application>Microsoft Office PowerPoint</Application>
  <PresentationFormat>화면 슬라이드 쇼(4:3)</PresentationFormat>
  <Paragraphs>147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굴림</vt:lpstr>
      <vt:lpstr>Arial</vt:lpstr>
      <vt:lpstr>나눔고딕</vt:lpstr>
      <vt:lpstr>나눔고딕코딩</vt:lpstr>
      <vt:lpstr>drfont_daraehand</vt:lpstr>
      <vt:lpstr>맑은 고딕</vt:lpstr>
      <vt:lpstr>나눔손글씨 펜</vt:lpstr>
      <vt:lpstr>Tahoma</vt:lpstr>
      <vt:lpstr>Wingdings</vt:lpstr>
      <vt:lpstr>HY견고딕</vt:lpstr>
      <vt:lpstr>Office 테마</vt:lpstr>
      <vt:lpstr>07장 CSS3 응용과 레이아웃</vt:lpstr>
      <vt:lpstr>PowerPoint 프레젠테이션</vt:lpstr>
      <vt:lpstr>PowerPoint 프레젠테이션</vt:lpstr>
      <vt:lpstr>수평 정렬하기</vt:lpstr>
      <vt:lpstr>PowerPoint 프레젠테이션</vt:lpstr>
      <vt:lpstr>중앙 정렬 레이아웃 구성하기</vt:lpstr>
      <vt:lpstr>PowerPoint 프레젠테이션</vt:lpstr>
      <vt:lpstr>One True 레이아웃 구성하기</vt:lpstr>
      <vt:lpstr>PowerPoint 프레젠테이션</vt:lpstr>
      <vt:lpstr>절대 위치를 사용해 요소 배치하기</vt:lpstr>
      <vt:lpstr>절대 위치를 사용해 요소를 중앙에 배치하기</vt:lpstr>
      <vt:lpstr>PowerPoint 프레젠테이션</vt:lpstr>
      <vt:lpstr>고정 위치를 사용해 바 생성하기</vt:lpstr>
      <vt:lpstr>PowerPoint 프레젠테이션</vt:lpstr>
      <vt:lpstr>글자 생략하기</vt:lpstr>
      <vt:lpstr>PowerPoint 프레젠테이션</vt:lpstr>
      <vt:lpstr>블로그에 스타일시트 적용</vt:lpstr>
      <vt:lpstr>블로그에 스타일시트 적용</vt:lpstr>
      <vt:lpstr>블로그에 스타일시트 적용</vt:lpstr>
      <vt:lpstr>블로그에 스타일시트 적용</vt:lpstr>
      <vt:lpstr>블로그에 스타일시트 적용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sultan</cp:lastModifiedBy>
  <cp:revision>105</cp:revision>
  <dcterms:created xsi:type="dcterms:W3CDTF">2013-06-03T09:37:00Z</dcterms:created>
  <dcterms:modified xsi:type="dcterms:W3CDTF">2014-04-14T07:42:29Z</dcterms:modified>
</cp:coreProperties>
</file>